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</p:sldMasterIdLst>
  <p:sldIdLst>
    <p:sldId id="285" r:id="rId2"/>
    <p:sldId id="342" r:id="rId3"/>
    <p:sldId id="325" r:id="rId4"/>
    <p:sldId id="327" r:id="rId5"/>
    <p:sldId id="343" r:id="rId6"/>
    <p:sldId id="286" r:id="rId7"/>
    <p:sldId id="261" r:id="rId8"/>
    <p:sldId id="344" r:id="rId9"/>
    <p:sldId id="328" r:id="rId10"/>
    <p:sldId id="277" r:id="rId11"/>
    <p:sldId id="291" r:id="rId12"/>
    <p:sldId id="345" r:id="rId13"/>
    <p:sldId id="331" r:id="rId14"/>
    <p:sldId id="267" r:id="rId15"/>
    <p:sldId id="297" r:id="rId16"/>
    <p:sldId id="332" r:id="rId17"/>
    <p:sldId id="347" r:id="rId18"/>
    <p:sldId id="348" r:id="rId19"/>
    <p:sldId id="349" r:id="rId20"/>
    <p:sldId id="359" r:id="rId21"/>
    <p:sldId id="362" r:id="rId22"/>
    <p:sldId id="313" r:id="rId23"/>
    <p:sldId id="336" r:id="rId24"/>
    <p:sldId id="337" r:id="rId25"/>
    <p:sldId id="360" r:id="rId26"/>
    <p:sldId id="36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07" autoAdjust="0"/>
  </p:normalViewPr>
  <p:slideViewPr>
    <p:cSldViewPr>
      <p:cViewPr varScale="1">
        <p:scale>
          <a:sx n="51" d="100"/>
          <a:sy n="51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ysanvafina11@gmail.com" userId="f9faed39453832ec" providerId="LiveId" clId="{09F318B2-E004-4B8A-8971-10CB4E66E92C}"/>
    <pc:docChg chg="undo custSel addSld delSld modSld">
      <pc:chgData name="leysanvafina11@gmail.com" userId="f9faed39453832ec" providerId="LiveId" clId="{09F318B2-E004-4B8A-8971-10CB4E66E92C}" dt="2023-03-29T05:37:53.727" v="443" actId="1076"/>
      <pc:docMkLst>
        <pc:docMk/>
      </pc:docMkLst>
      <pc:sldChg chg="addSp modSp mod modAnim">
        <pc:chgData name="leysanvafina11@gmail.com" userId="f9faed39453832ec" providerId="LiveId" clId="{09F318B2-E004-4B8A-8971-10CB4E66E92C}" dt="2023-03-28T17:13:12.250" v="42" actId="1076"/>
        <pc:sldMkLst>
          <pc:docMk/>
          <pc:sldMk cId="0" sldId="337"/>
        </pc:sldMkLst>
        <pc:spChg chg="mod">
          <ac:chgData name="leysanvafina11@gmail.com" userId="f9faed39453832ec" providerId="LiveId" clId="{09F318B2-E004-4B8A-8971-10CB4E66E92C}" dt="2023-03-28T17:12:21.215" v="35"/>
          <ac:spMkLst>
            <pc:docMk/>
            <pc:sldMk cId="0" sldId="337"/>
            <ac:spMk id="3" creationId="{00000000-0000-0000-0000-000000000000}"/>
          </ac:spMkLst>
        </pc:spChg>
        <pc:spChg chg="add mod">
          <ac:chgData name="leysanvafina11@gmail.com" userId="f9faed39453832ec" providerId="LiveId" clId="{09F318B2-E004-4B8A-8971-10CB4E66E92C}" dt="2023-03-28T17:11:56.910" v="33" actId="255"/>
          <ac:spMkLst>
            <pc:docMk/>
            <pc:sldMk cId="0" sldId="337"/>
            <ac:spMk id="12" creationId="{3DF08E0A-95C2-4B6F-BBD2-4C3E494F311D}"/>
          </ac:spMkLst>
        </pc:spChg>
        <pc:spChg chg="add mod">
          <ac:chgData name="leysanvafina11@gmail.com" userId="f9faed39453832ec" providerId="LiveId" clId="{09F318B2-E004-4B8A-8971-10CB4E66E92C}" dt="2023-03-28T17:11:50.959" v="32" actId="255"/>
          <ac:spMkLst>
            <pc:docMk/>
            <pc:sldMk cId="0" sldId="337"/>
            <ac:spMk id="13" creationId="{DE79D947-FEB1-4F88-9627-48479EB21CD4}"/>
          </ac:spMkLst>
        </pc:spChg>
        <pc:spChg chg="add mod">
          <ac:chgData name="leysanvafina11@gmail.com" userId="f9faed39453832ec" providerId="LiveId" clId="{09F318B2-E004-4B8A-8971-10CB4E66E92C}" dt="2023-03-28T17:13:12.250" v="42" actId="1076"/>
          <ac:spMkLst>
            <pc:docMk/>
            <pc:sldMk cId="0" sldId="337"/>
            <ac:spMk id="14" creationId="{A7C8B6D9-CC8B-4F4A-B99E-3A38C2400A29}"/>
          </ac:spMkLst>
        </pc:spChg>
        <pc:picChg chg="add mod">
          <ac:chgData name="leysanvafina11@gmail.com" userId="f9faed39453832ec" providerId="LiveId" clId="{09F318B2-E004-4B8A-8971-10CB4E66E92C}" dt="2023-03-28T17:08:40.252" v="9"/>
          <ac:picMkLst>
            <pc:docMk/>
            <pc:sldMk cId="0" sldId="337"/>
            <ac:picMk id="4" creationId="{96B13B38-56BE-40F3-A8EC-62910118ECA1}"/>
          </ac:picMkLst>
        </pc:picChg>
        <pc:picChg chg="add mod">
          <ac:chgData name="leysanvafina11@gmail.com" userId="f9faed39453832ec" providerId="LiveId" clId="{09F318B2-E004-4B8A-8971-10CB4E66E92C}" dt="2023-03-28T17:08:54.116" v="10"/>
          <ac:picMkLst>
            <pc:docMk/>
            <pc:sldMk cId="0" sldId="337"/>
            <ac:picMk id="5" creationId="{6B3BFB59-D4C6-46C5-8633-1587794312BD}"/>
          </ac:picMkLst>
        </pc:picChg>
        <pc:picChg chg="add mod">
          <ac:chgData name="leysanvafina11@gmail.com" userId="f9faed39453832ec" providerId="LiveId" clId="{09F318B2-E004-4B8A-8971-10CB4E66E92C}" dt="2023-03-28T17:09:13.376" v="12" actId="1076"/>
          <ac:picMkLst>
            <pc:docMk/>
            <pc:sldMk cId="0" sldId="337"/>
            <ac:picMk id="6" creationId="{548FA881-9314-4C48-96CF-1454D11A96B1}"/>
          </ac:picMkLst>
        </pc:picChg>
        <pc:picChg chg="add mod">
          <ac:chgData name="leysanvafina11@gmail.com" userId="f9faed39453832ec" providerId="LiveId" clId="{09F318B2-E004-4B8A-8971-10CB4E66E92C}" dt="2023-03-28T17:09:24.544" v="13"/>
          <ac:picMkLst>
            <pc:docMk/>
            <pc:sldMk cId="0" sldId="337"/>
            <ac:picMk id="7" creationId="{826116B6-4CE8-4D17-AB96-C6A88BBC8B15}"/>
          </ac:picMkLst>
        </pc:picChg>
        <pc:picChg chg="add mod">
          <ac:chgData name="leysanvafina11@gmail.com" userId="f9faed39453832ec" providerId="LiveId" clId="{09F318B2-E004-4B8A-8971-10CB4E66E92C}" dt="2023-03-28T17:09:38.336" v="15" actId="1076"/>
          <ac:picMkLst>
            <pc:docMk/>
            <pc:sldMk cId="0" sldId="337"/>
            <ac:picMk id="8" creationId="{D9248CB9-6D1B-44D4-96B3-968618690088}"/>
          </ac:picMkLst>
        </pc:picChg>
        <pc:picChg chg="add mod">
          <ac:chgData name="leysanvafina11@gmail.com" userId="f9faed39453832ec" providerId="LiveId" clId="{09F318B2-E004-4B8A-8971-10CB4E66E92C}" dt="2023-03-28T17:10:12.070" v="19"/>
          <ac:picMkLst>
            <pc:docMk/>
            <pc:sldMk cId="0" sldId="337"/>
            <ac:picMk id="9" creationId="{FC9EEC48-E557-42AD-973D-59BB0C57FD25}"/>
          </ac:picMkLst>
        </pc:picChg>
        <pc:picChg chg="add mod">
          <ac:chgData name="leysanvafina11@gmail.com" userId="f9faed39453832ec" providerId="LiveId" clId="{09F318B2-E004-4B8A-8971-10CB4E66E92C}" dt="2023-03-28T17:10:19.099" v="21" actId="1076"/>
          <ac:picMkLst>
            <pc:docMk/>
            <pc:sldMk cId="0" sldId="337"/>
            <ac:picMk id="10" creationId="{EDD77B59-F04A-4A95-AC7A-852C27FCBDFB}"/>
          </ac:picMkLst>
        </pc:picChg>
        <pc:picChg chg="add mod">
          <ac:chgData name="leysanvafina11@gmail.com" userId="f9faed39453832ec" providerId="LiveId" clId="{09F318B2-E004-4B8A-8971-10CB4E66E92C}" dt="2023-03-28T17:10:27.175" v="23" actId="1076"/>
          <ac:picMkLst>
            <pc:docMk/>
            <pc:sldMk cId="0" sldId="337"/>
            <ac:picMk id="11" creationId="{29376F33-B6F5-4E74-A608-4367B894D3FA}"/>
          </ac:picMkLst>
        </pc:picChg>
      </pc:sldChg>
      <pc:sldChg chg="del">
        <pc:chgData name="leysanvafina11@gmail.com" userId="f9faed39453832ec" providerId="LiveId" clId="{09F318B2-E004-4B8A-8971-10CB4E66E92C}" dt="2023-03-29T05:29:22.470" v="294" actId="2696"/>
        <pc:sldMkLst>
          <pc:docMk/>
          <pc:sldMk cId="0" sldId="339"/>
        </pc:sldMkLst>
      </pc:sldChg>
      <pc:sldChg chg="del">
        <pc:chgData name="leysanvafina11@gmail.com" userId="f9faed39453832ec" providerId="LiveId" clId="{09F318B2-E004-4B8A-8971-10CB4E66E92C}" dt="2023-03-29T05:29:31.376" v="296" actId="2696"/>
        <pc:sldMkLst>
          <pc:docMk/>
          <pc:sldMk cId="0" sldId="340"/>
        </pc:sldMkLst>
      </pc:sldChg>
      <pc:sldChg chg="del">
        <pc:chgData name="leysanvafina11@gmail.com" userId="f9faed39453832ec" providerId="LiveId" clId="{09F318B2-E004-4B8A-8971-10CB4E66E92C}" dt="2023-03-29T05:29:35.002" v="297" actId="2696"/>
        <pc:sldMkLst>
          <pc:docMk/>
          <pc:sldMk cId="0" sldId="341"/>
        </pc:sldMkLst>
      </pc:sldChg>
      <pc:sldChg chg="modSp mod">
        <pc:chgData name="leysanvafina11@gmail.com" userId="f9faed39453832ec" providerId="LiveId" clId="{09F318B2-E004-4B8A-8971-10CB4E66E92C}" dt="2023-03-29T05:37:53.727" v="443" actId="1076"/>
        <pc:sldMkLst>
          <pc:docMk/>
          <pc:sldMk cId="0" sldId="349"/>
        </pc:sldMkLst>
        <pc:spChg chg="mod">
          <ac:chgData name="leysanvafina11@gmail.com" userId="f9faed39453832ec" providerId="LiveId" clId="{09F318B2-E004-4B8A-8971-10CB4E66E92C}" dt="2023-03-29T05:37:53.727" v="443" actId="1076"/>
          <ac:spMkLst>
            <pc:docMk/>
            <pc:sldMk cId="0" sldId="349"/>
            <ac:spMk id="3" creationId="{00000000-0000-0000-0000-000000000000}"/>
          </ac:spMkLst>
        </pc:spChg>
      </pc:sldChg>
      <pc:sldChg chg="del">
        <pc:chgData name="leysanvafina11@gmail.com" userId="f9faed39453832ec" providerId="LiveId" clId="{09F318B2-E004-4B8A-8971-10CB4E66E92C}" dt="2023-03-29T05:35:19.716" v="328" actId="2696"/>
        <pc:sldMkLst>
          <pc:docMk/>
          <pc:sldMk cId="0" sldId="350"/>
        </pc:sldMkLst>
      </pc:sldChg>
      <pc:sldChg chg="del">
        <pc:chgData name="leysanvafina11@gmail.com" userId="f9faed39453832ec" providerId="LiveId" clId="{09F318B2-E004-4B8A-8971-10CB4E66E92C}" dt="2023-03-29T05:35:24.480" v="329" actId="2696"/>
        <pc:sldMkLst>
          <pc:docMk/>
          <pc:sldMk cId="0" sldId="351"/>
        </pc:sldMkLst>
      </pc:sldChg>
      <pc:sldChg chg="del">
        <pc:chgData name="leysanvafina11@gmail.com" userId="f9faed39453832ec" providerId="LiveId" clId="{09F318B2-E004-4B8A-8971-10CB4E66E92C}" dt="2023-03-29T05:35:16.140" v="327" actId="2696"/>
        <pc:sldMkLst>
          <pc:docMk/>
          <pc:sldMk cId="0" sldId="356"/>
        </pc:sldMkLst>
      </pc:sldChg>
      <pc:sldChg chg="del">
        <pc:chgData name="leysanvafina11@gmail.com" userId="f9faed39453832ec" providerId="LiveId" clId="{09F318B2-E004-4B8A-8971-10CB4E66E92C}" dt="2023-03-29T05:35:07.870" v="326" actId="2696"/>
        <pc:sldMkLst>
          <pc:docMk/>
          <pc:sldMk cId="4153358621" sldId="357"/>
        </pc:sldMkLst>
      </pc:sldChg>
      <pc:sldChg chg="del">
        <pc:chgData name="leysanvafina11@gmail.com" userId="f9faed39453832ec" providerId="LiveId" clId="{09F318B2-E004-4B8A-8971-10CB4E66E92C}" dt="2023-03-29T05:29:26.157" v="295" actId="2696"/>
        <pc:sldMkLst>
          <pc:docMk/>
          <pc:sldMk cId="3303421525" sldId="358"/>
        </pc:sldMkLst>
      </pc:sldChg>
      <pc:sldChg chg="addSp delSp modSp new mod">
        <pc:chgData name="leysanvafina11@gmail.com" userId="f9faed39453832ec" providerId="LiveId" clId="{09F318B2-E004-4B8A-8971-10CB4E66E92C}" dt="2023-03-28T17:17:23.292" v="50" actId="22"/>
        <pc:sldMkLst>
          <pc:docMk/>
          <pc:sldMk cId="3287873528" sldId="360"/>
        </pc:sldMkLst>
        <pc:spChg chg="mod">
          <ac:chgData name="leysanvafina11@gmail.com" userId="f9faed39453832ec" providerId="LiveId" clId="{09F318B2-E004-4B8A-8971-10CB4E66E92C}" dt="2023-03-28T17:15:48.492" v="45" actId="122"/>
          <ac:spMkLst>
            <pc:docMk/>
            <pc:sldMk cId="3287873528" sldId="360"/>
            <ac:spMk id="2" creationId="{B4AA266C-42F3-4249-B933-C364C58BAB89}"/>
          </ac:spMkLst>
        </pc:spChg>
        <pc:spChg chg="mod">
          <ac:chgData name="leysanvafina11@gmail.com" userId="f9faed39453832ec" providerId="LiveId" clId="{09F318B2-E004-4B8A-8971-10CB4E66E92C}" dt="2023-03-28T17:16:26.020" v="48" actId="5793"/>
          <ac:spMkLst>
            <pc:docMk/>
            <pc:sldMk cId="3287873528" sldId="360"/>
            <ac:spMk id="3" creationId="{776E1236-C338-4C4D-99DB-68D7F77F59F6}"/>
          </ac:spMkLst>
        </pc:spChg>
        <pc:spChg chg="add del">
          <ac:chgData name="leysanvafina11@gmail.com" userId="f9faed39453832ec" providerId="LiveId" clId="{09F318B2-E004-4B8A-8971-10CB4E66E92C}" dt="2023-03-28T17:17:23.292" v="50" actId="22"/>
          <ac:spMkLst>
            <pc:docMk/>
            <pc:sldMk cId="3287873528" sldId="360"/>
            <ac:spMk id="5" creationId="{5F46B005-E260-4CFC-A16F-BC62895CC67E}"/>
          </ac:spMkLst>
        </pc:spChg>
      </pc:sldChg>
      <pc:sldChg chg="modSp new mod">
        <pc:chgData name="leysanvafina11@gmail.com" userId="f9faed39453832ec" providerId="LiveId" clId="{09F318B2-E004-4B8A-8971-10CB4E66E92C}" dt="2023-03-28T17:22:14.321" v="293" actId="20577"/>
        <pc:sldMkLst>
          <pc:docMk/>
          <pc:sldMk cId="644073192" sldId="361"/>
        </pc:sldMkLst>
        <pc:spChg chg="mod">
          <ac:chgData name="leysanvafina11@gmail.com" userId="f9faed39453832ec" providerId="LiveId" clId="{09F318B2-E004-4B8A-8971-10CB4E66E92C}" dt="2023-03-28T17:17:51.324" v="55" actId="122"/>
          <ac:spMkLst>
            <pc:docMk/>
            <pc:sldMk cId="644073192" sldId="361"/>
            <ac:spMk id="2" creationId="{614F80F8-98E3-474B-B1EC-54FB3CA173A4}"/>
          </ac:spMkLst>
        </pc:spChg>
        <pc:spChg chg="mod">
          <ac:chgData name="leysanvafina11@gmail.com" userId="f9faed39453832ec" providerId="LiveId" clId="{09F318B2-E004-4B8A-8971-10CB4E66E92C}" dt="2023-03-28T17:22:14.321" v="293" actId="20577"/>
          <ac:spMkLst>
            <pc:docMk/>
            <pc:sldMk cId="644073192" sldId="361"/>
            <ac:spMk id="3" creationId="{7D2AF948-D804-4BB6-96C2-5AE7074B5243}"/>
          </ac:spMkLst>
        </pc:spChg>
      </pc:sldChg>
      <pc:sldChg chg="addSp delSp modSp new mod">
        <pc:chgData name="leysanvafina11@gmail.com" userId="f9faed39453832ec" providerId="LiveId" clId="{09F318B2-E004-4B8A-8971-10CB4E66E92C}" dt="2023-03-29T05:33:29.797" v="325" actId="1076"/>
        <pc:sldMkLst>
          <pc:docMk/>
          <pc:sldMk cId="703542903" sldId="362"/>
        </pc:sldMkLst>
        <pc:spChg chg="add del mod">
          <ac:chgData name="leysanvafina11@gmail.com" userId="f9faed39453832ec" providerId="LiveId" clId="{09F318B2-E004-4B8A-8971-10CB4E66E92C}" dt="2023-03-29T05:32:59.634" v="324" actId="122"/>
          <ac:spMkLst>
            <pc:docMk/>
            <pc:sldMk cId="703542903" sldId="362"/>
            <ac:spMk id="2" creationId="{3967E515-8EF6-443D-9FCB-4FC2139BB9EF}"/>
          </ac:spMkLst>
        </pc:spChg>
        <pc:spChg chg="del mod">
          <ac:chgData name="leysanvafina11@gmail.com" userId="f9faed39453832ec" providerId="LiveId" clId="{09F318B2-E004-4B8A-8971-10CB4E66E92C}" dt="2023-03-29T05:32:31.913" v="301" actId="22"/>
          <ac:spMkLst>
            <pc:docMk/>
            <pc:sldMk cId="703542903" sldId="362"/>
            <ac:spMk id="3" creationId="{FACFE0EC-0F47-4025-9390-1C64CA3C0496}"/>
          </ac:spMkLst>
        </pc:spChg>
        <pc:picChg chg="add mod ord">
          <ac:chgData name="leysanvafina11@gmail.com" userId="f9faed39453832ec" providerId="LiveId" clId="{09F318B2-E004-4B8A-8971-10CB4E66E92C}" dt="2023-03-29T05:33:29.797" v="325" actId="1076"/>
          <ac:picMkLst>
            <pc:docMk/>
            <pc:sldMk cId="703542903" sldId="362"/>
            <ac:picMk id="5" creationId="{6C2F851F-F7A0-4A3F-9B7E-59640E3D089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27C8D7-DC77-4BB7-B9D5-520AC4681F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702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FAA7-09AB-448E-8954-36F91D20E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523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FAA7-09AB-448E-8954-36F91D20E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7148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FAA7-09AB-448E-8954-36F91D20E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716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FAA7-09AB-448E-8954-36F91D20E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6700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FAA7-09AB-448E-8954-36F91D20E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038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C12316-B80D-4052-BA6F-EE0B051010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15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55B39-7AFE-4699-B31C-C9D26F212F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22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AFEC28-7D9E-4E9B-A759-19EC12A0F6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355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CEA582-D7BE-47B0-B642-CB4138B863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230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BF4C1F-4EEA-41A2-AD86-99B3961C33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2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510A86-B7E4-473C-AB12-D5E103EB9E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59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9AD5C-C6E5-4502-BB13-297377963D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286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DA4EA-07FC-4BBD-99AE-23B6209FE7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552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8CE9A-B523-41C6-99F8-F98CEAF838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3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282D61-2ADD-403A-801A-38F11703D1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89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3E3FAA7-09AB-448E-8954-36F91D20E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93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  <p:sldLayoutId id="2147483901" r:id="rId14"/>
    <p:sldLayoutId id="2147483902" r:id="rId15"/>
    <p:sldLayoutId id="214748390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w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7.emf"/><Relationship Id="rId7" Type="http://schemas.openxmlformats.org/officeDocument/2006/relationships/oleObject" Target="../embeddings/oleObject3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emf"/><Relationship Id="rId10" Type="http://schemas.openxmlformats.org/officeDocument/2006/relationships/image" Target="../media/image11.e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643314"/>
            <a:ext cx="6958034" cy="1571636"/>
          </a:xfrm>
        </p:spPr>
        <p:txBody>
          <a:bodyPr/>
          <a:lstStyle/>
          <a:p>
            <a:r>
              <a:rPr lang="ru-RU" dirty="0"/>
              <a:t>!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642918"/>
            <a:ext cx="7704856" cy="5214974"/>
          </a:xfrm>
        </p:spPr>
        <p:txBody>
          <a:bodyPr/>
          <a:lstStyle/>
          <a:p>
            <a:r>
              <a:rPr lang="ru-RU" sz="3600" b="1" i="1" dirty="0"/>
              <a:t>Хоть выйди ты не в белый свет, а в поле за околицу,</a:t>
            </a:r>
            <a:br>
              <a:rPr lang="ru-RU" sz="3600" dirty="0"/>
            </a:br>
            <a:r>
              <a:rPr lang="ru-RU" sz="3600" b="1" i="1" dirty="0"/>
              <a:t> когда идешь за кем-то в след, дорога не запомнится. </a:t>
            </a:r>
            <a:br>
              <a:rPr lang="ru-RU" sz="3600" dirty="0"/>
            </a:br>
            <a:r>
              <a:rPr lang="ru-RU" sz="3600" b="1" i="1" dirty="0"/>
              <a:t>Зато куда б ты не попал, и по какой распутице. </a:t>
            </a:r>
            <a:br>
              <a:rPr lang="ru-RU" sz="3600" dirty="0"/>
            </a:br>
            <a:r>
              <a:rPr lang="ru-RU" sz="3600" b="1" i="1" dirty="0"/>
              <a:t>Дорогу ту, что сам искал, во век не позабудется</a:t>
            </a:r>
            <a:endParaRPr lang="ru-RU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7504" y="201613"/>
            <a:ext cx="7200799" cy="13208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6000" dirty="0">
                <a:latin typeface="Times New Roman" pitchFamily="18" charset="0"/>
              </a:rPr>
              <a:t>Механическая работа</a:t>
            </a:r>
          </a:p>
        </p:txBody>
      </p:sp>
      <p:pic>
        <p:nvPicPr>
          <p:cNvPr id="17411" name="Picture 2" descr="C:\Documents and Settings\ADM_WIN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18" y="1522413"/>
            <a:ext cx="7676357" cy="513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57158" y="1214422"/>
            <a:ext cx="3240087" cy="592137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a_BodoniNova" pitchFamily="18" charset="-52"/>
              </a:rPr>
              <a:t>A </a:t>
            </a:r>
            <a:r>
              <a:rPr lang="en-US" sz="2400" b="1">
                <a:latin typeface="a_BodoniNova" pitchFamily="18" charset="-52"/>
                <a:cs typeface="Arial" charset="0"/>
              </a:rPr>
              <a:t>= F </a:t>
            </a:r>
            <a:r>
              <a:rPr lang="en-US" sz="1800" b="1"/>
              <a:t>∙ </a:t>
            </a:r>
            <a:r>
              <a:rPr lang="en-US" b="1"/>
              <a:t>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14415" y="1928803"/>
            <a:ext cx="2357454" cy="571504"/>
            <a:chOff x="975" y="1888"/>
            <a:chExt cx="1134" cy="181"/>
          </a:xfrm>
        </p:grpSpPr>
        <p:sp>
          <p:nvSpPr>
            <p:cNvPr id="3080" name="Line 4"/>
            <p:cNvSpPr>
              <a:spLocks noChangeShapeType="1"/>
            </p:cNvSpPr>
            <p:nvPr/>
          </p:nvSpPr>
          <p:spPr bwMode="auto">
            <a:xfrm flipH="1">
              <a:off x="975" y="1888"/>
              <a:ext cx="227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Line 5"/>
            <p:cNvSpPr>
              <a:spLocks noChangeShapeType="1"/>
            </p:cNvSpPr>
            <p:nvPr/>
          </p:nvSpPr>
          <p:spPr bwMode="auto">
            <a:xfrm>
              <a:off x="1927" y="1888"/>
              <a:ext cx="182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285720" y="2643182"/>
          <a:ext cx="1908175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66584" imgH="228501" progId="Equation.3">
                  <p:embed/>
                </p:oleObj>
              </mc:Choice>
              <mc:Fallback>
                <p:oleObj name="Формула" r:id="rId2" imgW="266584" imgH="228501" progId="Equation.3">
                  <p:embed/>
                  <p:pic>
                    <p:nvPicPr>
                      <p:cNvPr id="4608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643182"/>
                        <a:ext cx="1908175" cy="1635125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Object 7"/>
          <p:cNvGraphicFramePr>
            <a:graphicFrameLocks noChangeAspect="1"/>
          </p:cNvGraphicFramePr>
          <p:nvPr/>
        </p:nvGraphicFramePr>
        <p:xfrm>
          <a:off x="2928926" y="2643182"/>
          <a:ext cx="1846263" cy="165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253890" imgH="228501" progId="Equation.3">
                  <p:embed/>
                </p:oleObj>
              </mc:Choice>
              <mc:Fallback>
                <p:oleObj name="Формула" r:id="rId4" imgW="253890" imgH="228501" progId="Equation.3">
                  <p:embed/>
                  <p:pic>
                    <p:nvPicPr>
                      <p:cNvPr id="4608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2643182"/>
                        <a:ext cx="1846263" cy="1658937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3" name="Picture 3" descr="img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4286256"/>
            <a:ext cx="29527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10"/>
          <p:cNvSpPr>
            <a:spLocks noChangeArrowheads="1"/>
          </p:cNvSpPr>
          <p:nvPr/>
        </p:nvSpPr>
        <p:spPr bwMode="auto">
          <a:xfrm>
            <a:off x="0" y="139062"/>
            <a:ext cx="80994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Формула для расчета работы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357686" y="1000108"/>
            <a:ext cx="4033837" cy="1427163"/>
          </a:xfrm>
          <a:prstGeom prst="rect">
            <a:avLst/>
          </a:prstGeom>
          <a:solidFill>
            <a:srgbClr val="FF9900"/>
          </a:solidFill>
        </p:spPr>
        <p:txBody>
          <a:bodyPr vert="horz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где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</a:t>
            </a: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сила, приложенная к телу;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путь, проделанный телом.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Единицы измерения работы: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9" y="1556792"/>
            <a:ext cx="6633784" cy="44845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А=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Дж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 единицу работы принимают работу, совершенную силой в 1 ньютон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пути в 1 метр.</a:t>
            </a:r>
          </a:p>
          <a:p>
            <a:pPr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Дж=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1Н*1м</a:t>
            </a:r>
          </a:p>
          <a:p>
            <a:pPr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 кДж=1000 Дж</a:t>
            </a:r>
          </a:p>
          <a:p>
            <a:pPr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МДж=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1000000 Дж</a:t>
            </a:r>
          </a:p>
          <a:p>
            <a:pPr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1мДж=0,001 Дж</a:t>
            </a: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786446" y="4076708"/>
            <a:ext cx="2324100" cy="1433512"/>
            <a:chOff x="3628" y="2618"/>
            <a:chExt cx="1464" cy="903"/>
          </a:xfrm>
        </p:grpSpPr>
        <p:sp>
          <p:nvSpPr>
            <p:cNvPr id="5" name="Rectangle 14"/>
            <p:cNvSpPr>
              <a:spLocks noChangeArrowheads="1"/>
            </p:cNvSpPr>
            <p:nvPr/>
          </p:nvSpPr>
          <p:spPr bwMode="auto">
            <a:xfrm>
              <a:off x="3628" y="2618"/>
              <a:ext cx="851" cy="903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ru-RU" sz="2000" dirty="0">
                <a:latin typeface="Arial" charset="0"/>
              </a:endParaRPr>
            </a:p>
          </p:txBody>
        </p:sp>
        <p:sp>
          <p:nvSpPr>
            <p:cNvPr id="6" name="AutoShape 15"/>
            <p:cNvSpPr>
              <a:spLocks noChangeArrowheads="1"/>
            </p:cNvSpPr>
            <p:nvPr/>
          </p:nvSpPr>
          <p:spPr bwMode="auto">
            <a:xfrm>
              <a:off x="4377" y="3090"/>
              <a:ext cx="658" cy="136"/>
            </a:xfrm>
            <a:prstGeom prst="rightArrow">
              <a:avLst>
                <a:gd name="adj1" fmla="val 50000"/>
                <a:gd name="adj2" fmla="val 120956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000">
                <a:latin typeface="Arial" charset="0"/>
              </a:endParaRPr>
            </a:p>
          </p:txBody>
        </p:sp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4536" y="2863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Arial" charset="0"/>
                </a:rPr>
                <a:t>F=1</a:t>
              </a:r>
              <a:r>
                <a:rPr lang="ru-RU" sz="2000">
                  <a:latin typeface="Arial" charset="0"/>
                </a:rPr>
                <a:t> Н</a:t>
              </a: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6508750" y="5681663"/>
            <a:ext cx="531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latin typeface="Arial" charset="0"/>
              </a:rPr>
              <a:t>1 м</a:t>
            </a: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5364163" y="609282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78035E-7 L 0.20365 -5.78035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b="1" dirty="0"/>
              <a:t>Работа может быть:</a:t>
            </a:r>
          </a:p>
        </p:txBody>
      </p:sp>
      <p:pic>
        <p:nvPicPr>
          <p:cNvPr id="27651" name="Picture 2" descr="C:\Documents and Settings\ADM_WIN\Мои документы\0012-012-12.jpg"/>
          <p:cNvPicPr>
            <a:picLocks noChangeAspect="1" noChangeArrowheads="1"/>
          </p:cNvPicPr>
          <p:nvPr/>
        </p:nvPicPr>
        <p:blipFill>
          <a:blip r:embed="rId2" cstate="print"/>
          <a:srcRect r="9682" b="5605"/>
          <a:stretch>
            <a:fillRect/>
          </a:stretch>
        </p:blipFill>
        <p:spPr bwMode="auto">
          <a:xfrm>
            <a:off x="928688" y="1643063"/>
            <a:ext cx="56515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188" y="333375"/>
            <a:ext cx="763270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Работа силы тяжести.</a:t>
            </a:r>
          </a:p>
          <a:p>
            <a:r>
              <a:rPr lang="ru-RU" sz="2400"/>
              <a:t>а) если тело движется вверх, то А&lt;0.</a:t>
            </a:r>
            <a:br>
              <a:rPr lang="ru-RU" sz="2400"/>
            </a:br>
            <a:r>
              <a:rPr lang="ru-RU" sz="2400"/>
              <a:t>б) если тело движется вниз, то А&gt;0.</a:t>
            </a:r>
          </a:p>
          <a:p>
            <a:pPr eaLnBrk="0" hangingPunct="0">
              <a:spcBef>
                <a:spcPct val="50000"/>
              </a:spcBef>
            </a:pPr>
            <a:endParaRPr lang="ru-RU">
              <a:solidFill>
                <a:srgbClr val="FF0000"/>
              </a:solidFill>
            </a:endParaRPr>
          </a:p>
        </p:txBody>
      </p:sp>
      <p:pic>
        <p:nvPicPr>
          <p:cNvPr id="13315" name="Picture 3" descr="Знак механической рабо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557338"/>
            <a:ext cx="72009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357166"/>
            <a:ext cx="7843868" cy="1214446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Задача1: В каком случае совершается механическая работа?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533525" y="2500313"/>
            <a:ext cx="1019175" cy="11096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008063" y="3609975"/>
            <a:ext cx="6904037" cy="76200"/>
          </a:xfrm>
          <a:prstGeom prst="rect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895475" y="2085975"/>
            <a:ext cx="325438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Arial" charset="0"/>
              </a:rPr>
              <a:t>1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065588" y="2060575"/>
            <a:ext cx="325437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Arial" charset="0"/>
              </a:rPr>
              <a:t>2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792913" y="2060575"/>
            <a:ext cx="325437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Arial" charset="0"/>
              </a:rPr>
              <a:t>3</a:t>
            </a: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1895475" y="3067050"/>
            <a:ext cx="165100" cy="957263"/>
          </a:xfrm>
          <a:prstGeom prst="downArrow">
            <a:avLst>
              <a:gd name="adj1" fmla="val 50000"/>
              <a:gd name="adj2" fmla="val 14495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074863" y="3681413"/>
            <a:ext cx="415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charset="0"/>
              </a:rPr>
              <a:t>F</a:t>
            </a:r>
            <a:r>
              <a:rPr lang="ru-RU" sz="2000" baseline="-25000">
                <a:latin typeface="Arial" charset="0"/>
              </a:rPr>
              <a:t>т</a:t>
            </a: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3209925" y="3557588"/>
            <a:ext cx="2203450" cy="5238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707" name="Group 11"/>
          <p:cNvGrpSpPr>
            <a:grpSpLocks/>
          </p:cNvGrpSpPr>
          <p:nvPr/>
        </p:nvGrpSpPr>
        <p:grpSpPr bwMode="auto">
          <a:xfrm>
            <a:off x="6432550" y="2500313"/>
            <a:ext cx="1744663" cy="1109662"/>
            <a:chOff x="3946" y="1684"/>
            <a:chExt cx="1203" cy="975"/>
          </a:xfrm>
        </p:grpSpPr>
        <p:sp>
          <p:nvSpPr>
            <p:cNvPr id="29716" name="Rectangle 12"/>
            <p:cNvSpPr>
              <a:spLocks noChangeArrowheads="1"/>
            </p:cNvSpPr>
            <p:nvPr/>
          </p:nvSpPr>
          <p:spPr bwMode="auto">
            <a:xfrm>
              <a:off x="3946" y="1684"/>
              <a:ext cx="703" cy="9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17" name="AutoShape 13"/>
            <p:cNvSpPr>
              <a:spLocks noChangeArrowheads="1"/>
            </p:cNvSpPr>
            <p:nvPr/>
          </p:nvSpPr>
          <p:spPr bwMode="auto">
            <a:xfrm rot="16200000" flipH="1">
              <a:off x="4672" y="1797"/>
              <a:ext cx="114" cy="840"/>
            </a:xfrm>
            <a:prstGeom prst="downArrow">
              <a:avLst>
                <a:gd name="adj1" fmla="val 50000"/>
                <a:gd name="adj2" fmla="val 18421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9708" name="Text Box 14"/>
          <p:cNvSpPr txBox="1">
            <a:spLocks noChangeArrowheads="1"/>
          </p:cNvSpPr>
          <p:nvPr/>
        </p:nvSpPr>
        <p:spPr bwMode="auto">
          <a:xfrm>
            <a:off x="7878763" y="2705100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charset="0"/>
              </a:rPr>
              <a:t>F</a:t>
            </a:r>
            <a:endParaRPr lang="ru-RU" sz="2000">
              <a:latin typeface="Arial" charset="0"/>
            </a:endParaRPr>
          </a:p>
        </p:txBody>
      </p:sp>
      <p:sp>
        <p:nvSpPr>
          <p:cNvPr id="29709" name="Rectangle 15"/>
          <p:cNvSpPr>
            <a:spLocks noChangeArrowheads="1"/>
          </p:cNvSpPr>
          <p:nvPr/>
        </p:nvSpPr>
        <p:spPr bwMode="auto">
          <a:xfrm>
            <a:off x="3770313" y="2447925"/>
            <a:ext cx="1019175" cy="1109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10" name="AutoShape 16"/>
          <p:cNvSpPr>
            <a:spLocks noChangeArrowheads="1"/>
          </p:cNvSpPr>
          <p:nvPr/>
        </p:nvSpPr>
        <p:spPr bwMode="auto">
          <a:xfrm>
            <a:off x="4910138" y="2625725"/>
            <a:ext cx="493712" cy="76200"/>
          </a:xfrm>
          <a:prstGeom prst="rightArrow">
            <a:avLst>
              <a:gd name="adj1" fmla="val 50000"/>
              <a:gd name="adj2" fmla="val 1619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11" name="Text Box 17"/>
          <p:cNvSpPr txBox="1">
            <a:spLocks noChangeArrowheads="1"/>
          </p:cNvSpPr>
          <p:nvPr/>
        </p:nvSpPr>
        <p:spPr bwMode="auto">
          <a:xfrm>
            <a:off x="5076825" y="216852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v</a:t>
            </a:r>
            <a:endParaRPr lang="ru-RU" b="1" i="1"/>
          </a:p>
        </p:txBody>
      </p:sp>
      <p:sp>
        <p:nvSpPr>
          <p:cNvPr id="29712" name="Text Box 18"/>
          <p:cNvSpPr txBox="1">
            <a:spLocks noChangeArrowheads="1"/>
          </p:cNvSpPr>
          <p:nvPr/>
        </p:nvSpPr>
        <p:spPr bwMode="auto">
          <a:xfrm>
            <a:off x="378101" y="4413251"/>
            <a:ext cx="80258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2400" dirty="0">
                <a:latin typeface="Arial" charset="0"/>
              </a:rPr>
              <a:t>Брусок покоится</a:t>
            </a:r>
          </a:p>
          <a:p>
            <a:pPr marL="342900" indent="-342900">
              <a:buFont typeface="Wingdings" pitchFamily="2" charset="2"/>
              <a:buAutoNum type="arabicPeriod"/>
            </a:pPr>
            <a:r>
              <a:rPr lang="ru-RU" sz="2400" dirty="0">
                <a:latin typeface="Arial" charset="0"/>
              </a:rPr>
              <a:t>Брусок движется по гладкому стеклу по инерции </a:t>
            </a:r>
          </a:p>
          <a:p>
            <a:r>
              <a:rPr lang="ru-RU" sz="2400" dirty="0">
                <a:latin typeface="Arial" charset="0"/>
              </a:rPr>
              <a:t>без трения</a:t>
            </a:r>
          </a:p>
          <a:p>
            <a:pPr marL="342900" indent="-342900">
              <a:buFont typeface="Wingdings" pitchFamily="2" charset="2"/>
              <a:buAutoNum type="arabicPeriod"/>
            </a:pPr>
            <a:r>
              <a:rPr lang="ru-RU" sz="2400" dirty="0">
                <a:latin typeface="Arial" charset="0"/>
              </a:rPr>
              <a:t>Брусок перемещается под действием силы </a:t>
            </a:r>
            <a:r>
              <a:rPr lang="en-US" sz="2400" dirty="0">
                <a:latin typeface="Arial" charset="0"/>
              </a:rPr>
              <a:t>F</a:t>
            </a:r>
            <a:endParaRPr lang="ru-RU" sz="2400" dirty="0">
              <a:latin typeface="Arial" charset="0"/>
            </a:endParaRPr>
          </a:p>
        </p:txBody>
      </p:sp>
      <p:sp>
        <p:nvSpPr>
          <p:cNvPr id="29713" name="Text Box 19"/>
          <p:cNvSpPr txBox="1">
            <a:spLocks noChangeArrowheads="1"/>
          </p:cNvSpPr>
          <p:nvPr/>
        </p:nvSpPr>
        <p:spPr bwMode="auto">
          <a:xfrm>
            <a:off x="1547813" y="2528888"/>
            <a:ext cx="800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v=0</a:t>
            </a:r>
            <a:endParaRPr lang="ru-RU" b="1" i="1"/>
          </a:p>
        </p:txBody>
      </p:sp>
      <p:sp>
        <p:nvSpPr>
          <p:cNvPr id="29714" name="AutoShape 20"/>
          <p:cNvSpPr>
            <a:spLocks noChangeArrowheads="1"/>
          </p:cNvSpPr>
          <p:nvPr/>
        </p:nvSpPr>
        <p:spPr bwMode="auto">
          <a:xfrm>
            <a:off x="7500938" y="2625725"/>
            <a:ext cx="493712" cy="76200"/>
          </a:xfrm>
          <a:prstGeom prst="rightArrow">
            <a:avLst>
              <a:gd name="adj1" fmla="val 50000"/>
              <a:gd name="adj2" fmla="val 1619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15" name="Text Box 21"/>
          <p:cNvSpPr txBox="1">
            <a:spLocks noChangeArrowheads="1"/>
          </p:cNvSpPr>
          <p:nvPr/>
        </p:nvSpPr>
        <p:spPr bwMode="auto">
          <a:xfrm>
            <a:off x="7667625" y="216852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v</a:t>
            </a:r>
            <a:endParaRPr lang="ru-RU" b="1" i="1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Определите знак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365956"/>
            <a:ext cx="6347714" cy="46754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/>
              <a:t>Задание1.</a:t>
            </a:r>
            <a:r>
              <a:rPr lang="ru-RU" sz="2400" dirty="0"/>
              <a:t> Стрела летит вверх. Какую работу совершает сила тяжести?  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b="1" dirty="0"/>
              <a:t>Задание2</a:t>
            </a:r>
            <a:r>
              <a:rPr lang="ru-RU" sz="2400" dirty="0"/>
              <a:t>. Камень падает вниз. Какую работу совершает сила тяжести?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b="1" dirty="0"/>
              <a:t>Задание 3.</a:t>
            </a:r>
            <a:r>
              <a:rPr lang="ru-RU" sz="2400" dirty="0"/>
              <a:t> Какую работу совершает сила тяжести при движении шарика по гладкой горизонтальной опоре?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Выразите в джоулях работу: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0,25 кДж =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2,2 кДж =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0,15 МДж =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1,2 МДж =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Решите задачу: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Буксирный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катер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тянет баржу с одного причала на другой, действуя с силой 6000Н. Расстояние между причалами 1000м Вычислите работу, совершаемую катером.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Самостоятельно по группам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решите 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883646"/>
            <a:ext cx="7130753" cy="43647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1. Гиря часового механизма весит 50 Н и в течение суток опускается на 120 см. Какая при этом совершается работа.</a:t>
            </a:r>
          </a:p>
          <a:p>
            <a:pPr marL="0" indent="0">
              <a:buNone/>
            </a:pPr>
            <a:r>
              <a:rPr lang="ru-RU" sz="2400" dirty="0"/>
              <a:t>2. Карапуз, играя автомобильчиком, провез его 90 см, прикладывая к веревочке силу 3,5 Н. Вычислите работу, совершенную карапузом.</a:t>
            </a:r>
          </a:p>
          <a:p>
            <a:pPr marL="0" indent="0">
              <a:buNone/>
            </a:pPr>
            <a:r>
              <a:rPr lang="ru-RU" sz="2400" dirty="0"/>
              <a:t>3. Мальчик массой 39 кг лезет вверх по лестнице. Какую работу он совершит, поднявшись на высоту 4,5 м?</a:t>
            </a:r>
          </a:p>
          <a:p>
            <a:pPr marL="0" indent="0">
              <a:buNone/>
            </a:pPr>
            <a:r>
              <a:rPr lang="ru-RU" sz="2400" dirty="0"/>
              <a:t>4. При подъеме тела на высоту 2,5 м была совершена работа 1225 Дж. Какова масса </a:t>
            </a:r>
            <a:r>
              <a:rPr lang="ru-RU" sz="2400" dirty="0" err="1"/>
              <a:t>поднимаемоготела</a:t>
            </a:r>
            <a:r>
              <a:rPr lang="ru-RU" sz="2400" dirty="0"/>
              <a:t>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Решите задачу: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Буксирный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катер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тянет баржу с одного причала на другой, действуя с силой 6000Н. Расстояние между причалами 1000м. Вычислите работу, совершаемую катером.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A9D9F2-AE8A-4E87-BC48-74C811F1A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ОТВЕТЫ: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12E9F4-D589-4F05-B95F-87EB1A821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Задача1. А=60 Дж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Задача2. А=3,15 Дж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Задача3.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4,5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Задача4.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m=49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кг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626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67E515-8EF6-443D-9FCB-4FC2139B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Оцените свою работу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2F851F-F7A0-4A3F-9B7E-59640E3D08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712" y="1844824"/>
            <a:ext cx="4316425" cy="3881437"/>
          </a:xfrm>
        </p:spPr>
      </p:pic>
    </p:spTree>
    <p:extLst>
      <p:ext uri="{BB962C8B-B14F-4D97-AF65-F5344CB8AC3E}">
        <p14:creationId xmlns:p14="http://schemas.microsoft.com/office/powerpoint/2010/main" val="703542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0"/>
            <a:ext cx="1928813" cy="6318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Тест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584200"/>
            <a:ext cx="7643813" cy="659735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sz="1600" b="1" dirty="0"/>
              <a:t>1.  </a:t>
            </a:r>
            <a:r>
              <a:rPr lang="ru-RU" sz="1600" b="1" dirty="0">
                <a:latin typeface="Times New Roman" pitchFamily="18" charset="0"/>
              </a:rPr>
              <a:t>Какую работу изучают в физике?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А.труд рабочего; Б. труд инженера; В.механическую работу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2. В каком из перечисленных случаев совершается механическая работа?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       А. Шарик катится по гладкому горизонтальному столу равномерно.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       Б. Автопогрузчик поднимает груз</a:t>
            </a:r>
            <a:r>
              <a:rPr lang="ru-RU" sz="1600" b="1" i="1" dirty="0">
                <a:latin typeface="Times New Roman" pitchFamily="18" charset="0"/>
              </a:rPr>
              <a:t>        </a:t>
            </a:r>
            <a:r>
              <a:rPr lang="ru-RU" sz="1600" b="1" dirty="0">
                <a:latin typeface="Times New Roman" pitchFamily="18" charset="0"/>
              </a:rPr>
              <a:t>В.</a:t>
            </a:r>
            <a:r>
              <a:rPr lang="ru-RU" sz="1600" b="1" i="1" dirty="0">
                <a:latin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Кирпич лежит на земле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3. Как обозначается механическая работа?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      А.</a:t>
            </a:r>
            <a:r>
              <a:rPr lang="ru-RU" sz="1600" b="1" i="1" dirty="0">
                <a:latin typeface="Times New Roman" pitchFamily="18" charset="0"/>
              </a:rPr>
              <a:t> F</a:t>
            </a:r>
            <a:r>
              <a:rPr lang="ru-RU" sz="1600" b="1" dirty="0">
                <a:latin typeface="Times New Roman" pitchFamily="18" charset="0"/>
              </a:rPr>
              <a:t>     Б.</a:t>
            </a:r>
            <a:r>
              <a:rPr lang="ru-RU" sz="1600" b="1" i="1" dirty="0">
                <a:latin typeface="Times New Roman" pitchFamily="18" charset="0"/>
              </a:rPr>
              <a:t> S</a:t>
            </a:r>
            <a:r>
              <a:rPr lang="ru-RU" sz="1600" b="1" dirty="0">
                <a:latin typeface="Times New Roman" pitchFamily="18" charset="0"/>
              </a:rPr>
              <a:t>.    В.</a:t>
            </a:r>
            <a:r>
              <a:rPr lang="ru-RU" sz="1600" b="1" i="1" dirty="0">
                <a:latin typeface="Times New Roman" pitchFamily="18" charset="0"/>
              </a:rPr>
              <a:t> A</a:t>
            </a:r>
            <a:r>
              <a:rPr lang="ru-RU" sz="1600" b="1" dirty="0">
                <a:latin typeface="Times New Roman" pitchFamily="18" charset="0"/>
              </a:rPr>
              <a:t>.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4. В каких единицах измеряется механическая работа?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      А)  </a:t>
            </a:r>
            <a:r>
              <a:rPr lang="ru-RU" sz="1600" b="1" i="1" dirty="0">
                <a:latin typeface="Times New Roman" pitchFamily="18" charset="0"/>
              </a:rPr>
              <a:t>Н     </a:t>
            </a:r>
            <a:r>
              <a:rPr lang="ru-RU" sz="1600" b="1" dirty="0">
                <a:latin typeface="Times New Roman" pitchFamily="18" charset="0"/>
              </a:rPr>
              <a:t>Б) Па.         В) </a:t>
            </a:r>
            <a:r>
              <a:rPr lang="ru-RU" sz="1600" b="1" i="1" dirty="0">
                <a:latin typeface="Times New Roman" pitchFamily="18" charset="0"/>
              </a:rPr>
              <a:t> </a:t>
            </a:r>
            <a:r>
              <a:rPr lang="ru-RU" sz="1600" b="1" dirty="0">
                <a:latin typeface="Times New Roman" pitchFamily="18" charset="0"/>
              </a:rPr>
              <a:t>Дж</a:t>
            </a:r>
            <a:r>
              <a:rPr lang="ru-RU" sz="1600" b="1" i="1" dirty="0">
                <a:latin typeface="Times New Roman" pitchFamily="18" charset="0"/>
              </a:rPr>
              <a:t> </a:t>
            </a:r>
            <a:endParaRPr lang="ru-RU" sz="1600" b="1" dirty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5. В каком случае  сила совершает положительную работу? 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А) Если направление действия силы совпадает с направлением движения тела.      Б) Если направление действия силы противоположно направлению движения тела В) Работа всегда имеет положительное значение.</a:t>
            </a:r>
          </a:p>
          <a:p>
            <a:pPr>
              <a:buFont typeface="Wingdings" pitchFamily="2" charset="2"/>
              <a:buNone/>
            </a:pPr>
            <a:endParaRPr lang="ru-RU" sz="1600" b="1" dirty="0">
              <a:latin typeface="Times New Roman" pitchFamily="18" charset="0"/>
            </a:endParaRP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6.  Вычислите работу, которая совершается при перемещении тела на 4 м под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            действием силы 12 Н.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ru-RU" sz="1600" b="1" dirty="0">
              <a:latin typeface="Times New Roman" pitchFamily="18" charset="0"/>
            </a:endParaRP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А)</a:t>
            </a:r>
            <a:r>
              <a:rPr lang="ru-RU" sz="1600" b="1" i="1" dirty="0">
                <a:latin typeface="Times New Roman" pitchFamily="18" charset="0"/>
              </a:rPr>
              <a:t>  </a:t>
            </a:r>
            <a:r>
              <a:rPr lang="ru-RU" sz="1600" b="1" dirty="0">
                <a:latin typeface="Times New Roman" pitchFamily="18" charset="0"/>
              </a:rPr>
              <a:t>16 Н.      Б</a:t>
            </a:r>
            <a:r>
              <a:rPr lang="ru-RU" sz="1600" b="1" i="1" dirty="0">
                <a:latin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48 Н      В) 4 </a:t>
            </a:r>
            <a:r>
              <a:rPr lang="ru-RU" sz="1600" b="1" i="1" dirty="0">
                <a:latin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  </a:t>
            </a:r>
          </a:p>
          <a:p>
            <a:pPr>
              <a:buFont typeface="Wingdings" pitchFamily="2" charset="2"/>
              <a:buNone/>
            </a:pPr>
            <a:r>
              <a:rPr lang="ru-RU" sz="1600" b="1" dirty="0">
                <a:latin typeface="Times New Roman" pitchFamily="18" charset="0"/>
              </a:rPr>
              <a:t>  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7929563" y="428625"/>
            <a:ext cx="1008062" cy="45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latin typeface="Verdana" pitchFamily="34" charset="0"/>
              </a:rPr>
              <a:t>1. В</a:t>
            </a: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latin typeface="Verdana" pitchFamily="34" charset="0"/>
              </a:rPr>
              <a:t>2.Б</a:t>
            </a: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latin typeface="Verdana" pitchFamily="34" charset="0"/>
              </a:rPr>
              <a:t>3. В</a:t>
            </a: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latin typeface="Verdana" pitchFamily="34" charset="0"/>
              </a:rPr>
              <a:t>4. В</a:t>
            </a: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latin typeface="Verdana" pitchFamily="34" charset="0"/>
              </a:rPr>
              <a:t>5. А </a:t>
            </a: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latin typeface="Verdana" pitchFamily="34" charset="0"/>
              </a:rPr>
              <a:t>6. Б </a:t>
            </a: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>
              <a:latin typeface="Verdana" pitchFamily="34" charset="0"/>
            </a:endParaRPr>
          </a:p>
          <a:p>
            <a:pPr marL="533400" indent="-533400"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endParaRPr lang="ru-RU" sz="2000" b="1" dirty="0">
              <a:latin typeface="Verdana" pitchFamily="34" charset="0"/>
            </a:endParaRP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5572125" y="0"/>
            <a:ext cx="2071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0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06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06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06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06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6347714" cy="3880773"/>
          </a:xfrm>
        </p:spPr>
        <p:txBody>
          <a:bodyPr/>
          <a:lstStyle/>
          <a:p>
            <a:r>
              <a:rPr lang="ru-RU" sz="6000" b="1" dirty="0" err="1"/>
              <a:t>Д\з</a:t>
            </a:r>
            <a:r>
              <a:rPr lang="ru-RU" sz="6000" b="1" dirty="0"/>
              <a:t> п.53 упр.28(3,4)</a:t>
            </a:r>
            <a:endParaRPr lang="ru-RU" sz="60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88640"/>
            <a:ext cx="8136904" cy="62159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Лесенка успеха</a:t>
            </a:r>
          </a:p>
          <a:p>
            <a:pPr marL="0" indent="0" algn="ctr">
              <a:buNone/>
            </a:pPr>
            <a:endParaRPr lang="ru-RU" sz="3200" dirty="0">
              <a:latin typeface="Comic Sans MS" pitchFamily="66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96B13B38-56BE-40F3-A8EC-62910118E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90" y="5825131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B3BFB59-D4C6-46C5-8633-158779431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572" y="4350707"/>
            <a:ext cx="5667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548FA881-9314-4C48-96CF-1454D11A9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55" y="4060988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826116B6-4CE8-4D17-AB96-C6A88BBC8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25" y="2734632"/>
            <a:ext cx="5667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D9248CB9-6D1B-44D4-96B3-968618690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65" y="2369978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FC9EEC48-E557-42AD-973D-59BB0C57F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05064"/>
            <a:ext cx="1584325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EDD77B59-F04A-4A95-AC7A-852C27FCB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004" y="2296844"/>
            <a:ext cx="1584325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29376F33-B6F5-4E74-A608-4367B894D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282" y="605835"/>
            <a:ext cx="1584325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DF08E0A-95C2-4B6F-BBD2-4C3E494F311D}"/>
              </a:ext>
            </a:extLst>
          </p:cNvPr>
          <p:cNvSpPr/>
          <p:nvPr/>
        </p:nvSpPr>
        <p:spPr>
          <a:xfrm>
            <a:off x="2983308" y="4841938"/>
            <a:ext cx="58776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</a:rPr>
              <a:t>Мне трудно. Я пытаюсь…, но мне ещё нужно много работать над тем, чтобы достичь хороших результатов на уроках.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E79D947-FEB1-4F88-9627-48479EB21CD4}"/>
              </a:ext>
            </a:extLst>
          </p:cNvPr>
          <p:cNvSpPr/>
          <p:nvPr/>
        </p:nvSpPr>
        <p:spPr>
          <a:xfrm>
            <a:off x="4560443" y="3081907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</a:rPr>
              <a:t>У меня есть небольшие результаты в   деятельности на уроке , но я на достигнутом  не  останавливаюсь. Я заполню «пробелы» в знаниях.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C8B6D9-CC8B-4F4A-B99E-3A38C2400A29}"/>
              </a:ext>
            </a:extLst>
          </p:cNvPr>
          <p:cNvSpPr/>
          <p:nvPr/>
        </p:nvSpPr>
        <p:spPr>
          <a:xfrm>
            <a:off x="5920109" y="973405"/>
            <a:ext cx="28846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</a:rPr>
              <a:t>В своей  деятельности на уроке и знаниях по данной теме я достиг больших высот.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AA266C-42F3-4249-B933-C364C58BA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"Три М"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6E1236-C338-4C4D-99DB-68D7F77F5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Назовите три момента, которые у вас получились хорошо в процессе урока, и предложите одно действие, которое улучшит вашу           работу на следующем уроке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873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4F80F8-98E3-474B-B1EC-54FB3CA17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"Три М"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2AF948-D804-4BB6-96C2-5AE7074B5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628800"/>
            <a:ext cx="7634809" cy="4412563"/>
          </a:xfr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Я сегодня: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правильно написал формулу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решил задачу на нахождение механической работы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Научился различать, когда работа «отрицательна», «положительна» и «равна 0»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Чтобы не ошибаться в вычислении </a:t>
            </a:r>
            <a:r>
              <a:rPr lang="ru-RU" sz="3200" b="1" kern="0" dirty="0">
                <a:solidFill>
                  <a:srgbClr val="6600FF"/>
                </a:solidFill>
                <a:latin typeface="Arial"/>
                <a:cs typeface="Arial"/>
              </a:rPr>
              <a:t>механической работы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мне нужно выучить  формулу и правильно переводить в систему СИ единицы измерения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073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latin typeface="Comic Sans MS" pitchFamily="66" charset="0"/>
              </a:rPr>
              <a:t>Тема урока: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2160590"/>
            <a:ext cx="7202761" cy="388077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8000" dirty="0">
                <a:latin typeface="Comic Sans MS" pitchFamily="66" charset="0"/>
              </a:rPr>
              <a:t>Механическая работа</a:t>
            </a:r>
            <a:r>
              <a:rPr lang="ru-RU" sz="7200" dirty="0">
                <a:latin typeface="Comic Sans MS" pitchFamily="66" charset="0"/>
              </a:rPr>
              <a:t>. Единицы работы.</a:t>
            </a:r>
            <a:endParaRPr lang="ru-RU" sz="5400" dirty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097" y="785794"/>
          <a:ext cx="7715306" cy="5214974"/>
        </p:xfrm>
        <a:graphic>
          <a:graphicData uri="http://schemas.openxmlformats.org/drawingml/2006/table">
            <a:tbl>
              <a:tblPr/>
              <a:tblGrid>
                <a:gridCol w="3857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7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8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9400" algn="l"/>
                          <a:tab pos="18923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Работа в жизни человека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9400" algn="l"/>
                          <a:tab pos="18923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Работа механическая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6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9400" algn="l"/>
                          <a:tab pos="297053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9400" algn="l"/>
                          <a:tab pos="18923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1202" name="Picture 2" descr="BD0728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857628"/>
            <a:ext cx="2500330" cy="2000264"/>
          </a:xfrm>
          <a:prstGeom prst="rect">
            <a:avLst/>
          </a:prstGeom>
          <a:noFill/>
        </p:spPr>
      </p:pic>
      <p:pic>
        <p:nvPicPr>
          <p:cNvPr id="51201" name="Picture 1" descr="bd05340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1857364"/>
            <a:ext cx="1714512" cy="1785950"/>
          </a:xfrm>
          <a:prstGeom prst="rect">
            <a:avLst/>
          </a:prstGeom>
          <a:noFill/>
        </p:spPr>
      </p:pic>
      <p:pic>
        <p:nvPicPr>
          <p:cNvPr id="51206" name="Picture 6" descr="bd0680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071678"/>
            <a:ext cx="1857388" cy="1704980"/>
          </a:xfrm>
          <a:prstGeom prst="rect">
            <a:avLst/>
          </a:prstGeom>
          <a:noFill/>
        </p:spPr>
      </p:pic>
      <p:pic>
        <p:nvPicPr>
          <p:cNvPr id="51205" name="Picture 5" descr="an01266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449" y="1357298"/>
            <a:ext cx="1925163" cy="1857389"/>
          </a:xfrm>
          <a:prstGeom prst="rect">
            <a:avLst/>
          </a:prstGeom>
          <a:noFill/>
        </p:spPr>
      </p:pic>
      <p:pic>
        <p:nvPicPr>
          <p:cNvPr id="51204" name="Picture 4" descr="bd0014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4286256"/>
            <a:ext cx="1857388" cy="1571636"/>
          </a:xfrm>
          <a:prstGeom prst="rect">
            <a:avLst/>
          </a:prstGeom>
          <a:noFill/>
        </p:spPr>
      </p:pic>
      <p:pic>
        <p:nvPicPr>
          <p:cNvPr id="51203" name="Picture 3" descr="bd05345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1571612"/>
            <a:ext cx="2000264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340768"/>
            <a:ext cx="6347714" cy="38807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Понятие </a:t>
            </a: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«механическая работа» ввел в 1826 году</a:t>
            </a: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французский ученый</a:t>
            </a: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Ж.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Понселе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353219"/>
            <a:ext cx="7956376" cy="1320800"/>
          </a:xfrm>
        </p:spPr>
        <p:txBody>
          <a:bodyPr/>
          <a:lstStyle/>
          <a:p>
            <a:pPr algn="ctr"/>
            <a:r>
              <a:rPr lang="ru-RU" sz="3600" b="1" dirty="0"/>
              <a:t>Примеры механической работы</a:t>
            </a:r>
          </a:p>
        </p:txBody>
      </p:sp>
      <p:graphicFrame>
        <p:nvGraphicFramePr>
          <p:cNvPr id="38916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09600" y="3343275"/>
          <a:ext cx="3087688" cy="1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245840" imgH="2083680" progId="">
                  <p:embed/>
                </p:oleObj>
              </mc:Choice>
              <mc:Fallback>
                <p:oleObj name="VISIO" r:id="rId2" imgW="4245840" imgH="2083680" progId="">
                  <p:embed/>
                  <p:pic>
                    <p:nvPicPr>
                      <p:cNvPr id="38916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343275"/>
                        <a:ext cx="3087688" cy="1516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4559300" y="3111500"/>
          <a:ext cx="1708150" cy="197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708920" imgH="1979280" progId="">
                  <p:embed/>
                </p:oleObj>
              </mc:Choice>
              <mc:Fallback>
                <p:oleObj name="VISIO" r:id="rId4" imgW="1708920" imgH="1979280" progId="">
                  <p:embed/>
                  <p:pic>
                    <p:nvPicPr>
                      <p:cNvPr id="38920" name="Object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300" y="3111500"/>
                        <a:ext cx="1708150" cy="197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919" name="Picture 7" descr="a_118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5371" y="1818435"/>
            <a:ext cx="16097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042988" y="5949950"/>
            <a:ext cx="6486525" cy="690563"/>
            <a:chOff x="204" y="3612"/>
            <a:chExt cx="4086" cy="435"/>
          </a:xfrm>
        </p:grpSpPr>
        <p:graphicFrame>
          <p:nvGraphicFramePr>
            <p:cNvPr id="1028" name="Object 12"/>
            <p:cNvGraphicFramePr>
              <a:graphicFrameLocks noChangeAspect="1"/>
            </p:cNvGraphicFramePr>
            <p:nvPr/>
          </p:nvGraphicFramePr>
          <p:xfrm>
            <a:off x="1927" y="3612"/>
            <a:ext cx="2363" cy="4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7" imgW="5474880" imgH="1008000" progId="">
                    <p:embed/>
                  </p:oleObj>
                </mc:Choice>
                <mc:Fallback>
                  <p:oleObj name="VISIO" r:id="rId7" imgW="5474880" imgH="1008000" progId="">
                    <p:embed/>
                    <p:pic>
                      <p:nvPicPr>
                        <p:cNvPr id="1028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7" y="3612"/>
                          <a:ext cx="2363" cy="4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9" name="Object 13"/>
            <p:cNvGraphicFramePr>
              <a:graphicFrameLocks noChangeAspect="1"/>
            </p:cNvGraphicFramePr>
            <p:nvPr/>
          </p:nvGraphicFramePr>
          <p:xfrm>
            <a:off x="204" y="3639"/>
            <a:ext cx="1773" cy="4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9" imgW="4435920" imgH="1008000" progId="">
                    <p:embed/>
                  </p:oleObj>
                </mc:Choice>
                <mc:Fallback>
                  <p:oleObj name="VISIO" r:id="rId9" imgW="4435920" imgH="1008000" progId="">
                    <p:embed/>
                    <p:pic>
                      <p:nvPicPr>
                        <p:cNvPr id="1029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" y="3639"/>
                          <a:ext cx="1773" cy="4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5" name="AutoShape 14"/>
            <p:cNvSpPr>
              <a:spLocks noChangeArrowheads="1"/>
            </p:cNvSpPr>
            <p:nvPr/>
          </p:nvSpPr>
          <p:spPr bwMode="auto">
            <a:xfrm flipV="1">
              <a:off x="2925" y="3729"/>
              <a:ext cx="590" cy="137"/>
            </a:xfrm>
            <a:prstGeom prst="rightArrow">
              <a:avLst>
                <a:gd name="adj1" fmla="val 50000"/>
                <a:gd name="adj2" fmla="val 10766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33" name="Text Box 17"/>
          <p:cNvSpPr txBox="1">
            <a:spLocks noChangeArrowheads="1"/>
          </p:cNvSpPr>
          <p:nvPr/>
        </p:nvSpPr>
        <p:spPr bwMode="auto">
          <a:xfrm>
            <a:off x="5076825" y="4005263"/>
            <a:ext cx="2271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>
              <a:latin typeface="Verdana" pitchFamily="34" charset="0"/>
            </a:endParaRPr>
          </a:p>
        </p:txBody>
      </p:sp>
      <p:sp>
        <p:nvSpPr>
          <p:cNvPr id="1034" name="Rectangle 19"/>
          <p:cNvSpPr>
            <a:spLocks noChangeArrowheads="1"/>
          </p:cNvSpPr>
          <p:nvPr/>
        </p:nvSpPr>
        <p:spPr bwMode="auto">
          <a:xfrm>
            <a:off x="467544" y="1268760"/>
            <a:ext cx="61926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charset="0"/>
              </a:rPr>
              <a:t>1.Поезд движется под действием силы тяги.</a:t>
            </a:r>
          </a:p>
          <a:p>
            <a:r>
              <a:rPr lang="ru-RU" sz="2000" b="1" dirty="0">
                <a:latin typeface="Arial" charset="0"/>
              </a:rPr>
              <a:t>2.Санки движутся под действием силы мускул.</a:t>
            </a:r>
          </a:p>
          <a:p>
            <a:r>
              <a:rPr lang="ru-RU" sz="2000" b="1" dirty="0">
                <a:latin typeface="Arial" charset="0"/>
              </a:rPr>
              <a:t>3.При полете сила давления сгорающих газов перемещает ракету.</a:t>
            </a:r>
          </a:p>
          <a:p>
            <a:r>
              <a:rPr lang="ru-RU" sz="2000" b="1" dirty="0">
                <a:latin typeface="Arial" charset="0"/>
              </a:rPr>
              <a:t>4.Подъёмная сила действует на воздушный шар.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53 -0.00232 L 0.73229 -0.00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C 0.11129 -0.15926 0.22275 -0.31829 0.23889 -0.4 C 0.25504 -0.48171 0.12084 -0.47569 0.09723 -0.49074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-2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7037E-6 L -0.30608 -0.637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3425" y="3419475"/>
            <a:ext cx="571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3425" y="3419475"/>
            <a:ext cx="571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3425" y="3419475"/>
            <a:ext cx="571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3425" y="3419475"/>
            <a:ext cx="571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3425" y="3419475"/>
            <a:ext cx="571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60350"/>
            <a:ext cx="4059237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/>
          <a:srcRect t="5249"/>
          <a:stretch>
            <a:fillRect/>
          </a:stretch>
        </p:blipFill>
        <p:spPr bwMode="auto">
          <a:xfrm>
            <a:off x="4722813" y="3357563"/>
            <a:ext cx="4162425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 cstate="print"/>
          <a:srcRect l="3072" t="4199" r="4883" b="7243"/>
          <a:stretch>
            <a:fillRect/>
          </a:stretch>
        </p:blipFill>
        <p:spPr bwMode="auto">
          <a:xfrm>
            <a:off x="250825" y="3355975"/>
            <a:ext cx="4103688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5425" y="239713"/>
            <a:ext cx="4157663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634809" cy="13208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Условия совершения работы: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7239000" cy="4526934"/>
          </a:xfrm>
        </p:spPr>
        <p:txBody>
          <a:bodyPr>
            <a:normAutofit/>
          </a:bodyPr>
          <a:lstStyle/>
          <a:p>
            <a:pPr lvl="0"/>
            <a:r>
              <a:rPr lang="ru-RU" sz="4400" dirty="0"/>
              <a:t>наличие силы, действующей на тело. </a:t>
            </a:r>
          </a:p>
          <a:p>
            <a:pPr lvl="0"/>
            <a:r>
              <a:rPr lang="ru-RU" sz="4400" dirty="0"/>
              <a:t>тело должно двигаться (перемещаться).</a:t>
            </a: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674400"/>
            <a:ext cx="7143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Comic Sans MS" pitchFamily="66" charset="0"/>
              </a:rPr>
              <a:t>А теперь вы самостоятельно должны изучить и записать:</a:t>
            </a:r>
          </a:p>
          <a:p>
            <a:endParaRPr lang="ru-RU" sz="3600" dirty="0">
              <a:latin typeface="Comic Sans MS" pitchFamily="66" charset="0"/>
            </a:endParaRPr>
          </a:p>
          <a:p>
            <a:pPr lvl="0"/>
            <a:r>
              <a:rPr lang="ru-RU" sz="3600" dirty="0">
                <a:latin typeface="Comic Sans MS" pitchFamily="66" charset="0"/>
              </a:rPr>
              <a:t>1)Что такое механическая работа</a:t>
            </a:r>
          </a:p>
          <a:p>
            <a:pPr lvl="0"/>
            <a:r>
              <a:rPr lang="ru-RU" sz="3600" dirty="0">
                <a:latin typeface="Comic Sans MS" pitchFamily="66" charset="0"/>
              </a:rPr>
              <a:t>2) Обозначение мех. работы</a:t>
            </a:r>
          </a:p>
          <a:p>
            <a:pPr lvl="0"/>
            <a:r>
              <a:rPr lang="ru-RU" sz="3600" dirty="0">
                <a:latin typeface="Comic Sans MS" pitchFamily="66" charset="0"/>
              </a:rPr>
              <a:t>3) Формулу для вычисления мех. работы</a:t>
            </a:r>
          </a:p>
          <a:p>
            <a:pPr lvl="0"/>
            <a:r>
              <a:rPr lang="ru-RU" sz="3600" dirty="0">
                <a:latin typeface="Comic Sans MS" pitchFamily="66" charset="0"/>
              </a:rPr>
              <a:t>4) Единицы измерения мех. работы.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4776735</TotalTime>
  <Words>921</Words>
  <Application>Microsoft Office PowerPoint</Application>
  <PresentationFormat>Экран (4:3)</PresentationFormat>
  <Paragraphs>130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9" baseType="lpstr">
      <vt:lpstr>a_BodoniNova</vt:lpstr>
      <vt:lpstr>Arial</vt:lpstr>
      <vt:lpstr>Calibri</vt:lpstr>
      <vt:lpstr>Comic Sans MS</vt:lpstr>
      <vt:lpstr>Times New Roman</vt:lpstr>
      <vt:lpstr>Trebuchet MS</vt:lpstr>
      <vt:lpstr>Verdana</vt:lpstr>
      <vt:lpstr>Wingdings</vt:lpstr>
      <vt:lpstr>Wingdings 2</vt:lpstr>
      <vt:lpstr>Wingdings 3</vt:lpstr>
      <vt:lpstr>Аспект</vt:lpstr>
      <vt:lpstr>VISIO</vt:lpstr>
      <vt:lpstr>Формула</vt:lpstr>
      <vt:lpstr>!</vt:lpstr>
      <vt:lpstr>Решите задачу:</vt:lpstr>
      <vt:lpstr>Тема урока:</vt:lpstr>
      <vt:lpstr>Презентация PowerPoint</vt:lpstr>
      <vt:lpstr>Презентация PowerPoint</vt:lpstr>
      <vt:lpstr>Примеры механической работы</vt:lpstr>
      <vt:lpstr>Презентация PowerPoint</vt:lpstr>
      <vt:lpstr>Условия совершения работы:</vt:lpstr>
      <vt:lpstr>Презентация PowerPoint</vt:lpstr>
      <vt:lpstr>Механическая работа</vt:lpstr>
      <vt:lpstr>Презентация PowerPoint</vt:lpstr>
      <vt:lpstr>Единицы измерения работы:</vt:lpstr>
      <vt:lpstr>Работа может быть:</vt:lpstr>
      <vt:lpstr>Презентация PowerPoint</vt:lpstr>
      <vt:lpstr>Задача1: В каком случае совершается механическая работа? </vt:lpstr>
      <vt:lpstr>Определите знак работы</vt:lpstr>
      <vt:lpstr>Выразите в джоулях работу: </vt:lpstr>
      <vt:lpstr>Решите задачу:</vt:lpstr>
      <vt:lpstr>Самостоятельно по группам  решите задачи:</vt:lpstr>
      <vt:lpstr>ОТВЕТЫ: </vt:lpstr>
      <vt:lpstr>Оцените свою работу</vt:lpstr>
      <vt:lpstr>Тест</vt:lpstr>
      <vt:lpstr>Презентация PowerPoint</vt:lpstr>
      <vt:lpstr>Презентация PowerPoint</vt:lpstr>
      <vt:lpstr>"Три М"</vt:lpstr>
      <vt:lpstr>"Три М"</vt:lpstr>
    </vt:vector>
  </TitlesOfParts>
  <Company>БММЦ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Механическая работа</dc:title>
  <dc:creator>Админ</dc:creator>
  <cp:lastModifiedBy>leysanvafina11@gmail.com</cp:lastModifiedBy>
  <cp:revision>130</cp:revision>
  <dcterms:created xsi:type="dcterms:W3CDTF">2011-04-21T11:17:56Z</dcterms:created>
  <dcterms:modified xsi:type="dcterms:W3CDTF">2023-03-29T05:37:56Z</dcterms:modified>
</cp:coreProperties>
</file>